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7"/>
  </p:notesMasterIdLst>
  <p:sldIdLst>
    <p:sldId id="819" r:id="rId2"/>
    <p:sldId id="820" r:id="rId3"/>
    <p:sldId id="821" r:id="rId4"/>
    <p:sldId id="815" r:id="rId5"/>
    <p:sldId id="816" r:id="rId6"/>
    <p:sldId id="818" r:id="rId7"/>
    <p:sldId id="817" r:id="rId8"/>
    <p:sldId id="824" r:id="rId9"/>
    <p:sldId id="823" r:id="rId10"/>
    <p:sldId id="825" r:id="rId11"/>
    <p:sldId id="751" r:id="rId12"/>
    <p:sldId id="754" r:id="rId13"/>
    <p:sldId id="755" r:id="rId14"/>
    <p:sldId id="814" r:id="rId15"/>
    <p:sldId id="822" r:id="rId1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1C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85" autoAdjust="0"/>
    <p:restoredTop sz="91354" autoAdjust="0"/>
  </p:normalViewPr>
  <p:slideViewPr>
    <p:cSldViewPr snapToGrid="0">
      <p:cViewPr varScale="1">
        <p:scale>
          <a:sx n="136" d="100"/>
          <a:sy n="136" d="100"/>
        </p:scale>
        <p:origin x="19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333ABA6-B72D-4ED4-A6E7-13A0DAE65F1A}" type="datetimeFigureOut">
              <a:rPr lang="en-US" smtClean="0"/>
              <a:t>9/19/22</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DC303B9-2C3E-4EA0-A819-58B20A5A846C}" type="slidenum">
              <a:rPr lang="en-US" smtClean="0"/>
              <a:t>‹#›</a:t>
            </a:fld>
            <a:endParaRPr lang="en-US"/>
          </a:p>
        </p:txBody>
      </p:sp>
    </p:spTree>
    <p:extLst>
      <p:ext uri="{BB962C8B-B14F-4D97-AF65-F5344CB8AC3E}">
        <p14:creationId xmlns:p14="http://schemas.microsoft.com/office/powerpoint/2010/main" val="2722082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9/19/22</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046427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9/19/22</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00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9/19/22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6533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9/19/22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6934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9/19/22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07285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9/19/22</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481223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9/19/22</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496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9/19/22</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36198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9/19/22</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523039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9/19/22</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035383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9/19/22</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15979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9/19/22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8980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ww.redfin.com/MA/Vineyard-Haven/60-Beach-Rd-02568/unit-237/home/135196757" TargetMode="External"/><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timharford.com/2021/03/cautionary-tales-florence-nightingale-and-her-geeks-declare-war-on-death/" TargetMode="External"/><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r-graphics.org/"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www.forbes.com/2007/10/09/psychology-perception-opportunity-ent-dream1007-cx_rw_1009wiseman.html"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CAF0D7-FC06-039E-0E84-F641A2212D30}"/>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6E956B80-BF3F-B4BB-F073-2CADCB9E6F67}"/>
              </a:ext>
            </a:extLst>
          </p:cNvPr>
          <p:cNvSpPr>
            <a:spLocks noGrp="1"/>
          </p:cNvSpPr>
          <p:nvPr>
            <p:ph type="title"/>
          </p:nvPr>
        </p:nvSpPr>
        <p:spPr/>
        <p:txBody>
          <a:bodyPr/>
          <a:lstStyle/>
          <a:p>
            <a:r>
              <a:rPr lang="en-US" dirty="0"/>
              <a:t>The face of data visualization</a:t>
            </a:r>
          </a:p>
        </p:txBody>
      </p:sp>
      <p:sp>
        <p:nvSpPr>
          <p:cNvPr id="4" name="Slide Number Placeholder 3">
            <a:extLst>
              <a:ext uri="{FF2B5EF4-FFF2-40B4-BE49-F238E27FC236}">
                <a16:creationId xmlns:a16="http://schemas.microsoft.com/office/drawing/2014/main" id="{A3AE598A-7736-9D86-3B09-A869D6E4C524}"/>
              </a:ext>
            </a:extLst>
          </p:cNvPr>
          <p:cNvSpPr>
            <a:spLocks noGrp="1"/>
          </p:cNvSpPr>
          <p:nvPr>
            <p:ph type="sldNum" sz="quarter" idx="12"/>
          </p:nvPr>
        </p:nvSpPr>
        <p:spPr/>
        <p:txBody>
          <a:bodyPr/>
          <a:lstStyle/>
          <a:p>
            <a:fld id="{37290FF7-652B-4475-AEAB-8B1A5D23AE09}" type="slidenum">
              <a:rPr lang="en-US" smtClean="0"/>
              <a:t>1</a:t>
            </a:fld>
            <a:endParaRPr lang="en-US"/>
          </a:p>
        </p:txBody>
      </p:sp>
      <p:sp>
        <p:nvSpPr>
          <p:cNvPr id="5" name="Footer Placeholder 4">
            <a:extLst>
              <a:ext uri="{FF2B5EF4-FFF2-40B4-BE49-F238E27FC236}">
                <a16:creationId xmlns:a16="http://schemas.microsoft.com/office/drawing/2014/main" id="{71D9512E-F9B6-5360-5B10-864E57DB872E}"/>
              </a:ext>
            </a:extLst>
          </p:cNvPr>
          <p:cNvSpPr>
            <a:spLocks noGrp="1"/>
          </p:cNvSpPr>
          <p:nvPr>
            <p:ph type="ftr" sz="quarter" idx="3"/>
          </p:nvPr>
        </p:nvSpPr>
        <p:spPr/>
        <p:txBody>
          <a:bodyPr/>
          <a:lstStyle/>
          <a:p>
            <a:r>
              <a:rPr lang="en-US"/>
              <a:t>Kwartler CSCI S-96</a:t>
            </a:r>
            <a:endParaRPr lang="en-US" dirty="0"/>
          </a:p>
        </p:txBody>
      </p:sp>
      <p:pic>
        <p:nvPicPr>
          <p:cNvPr id="1026" name="Picture 2" descr="Florence Nightingale - Wikipedia">
            <a:extLst>
              <a:ext uri="{FF2B5EF4-FFF2-40B4-BE49-F238E27FC236}">
                <a16:creationId xmlns:a16="http://schemas.microsoft.com/office/drawing/2014/main" id="{E2FCEFA4-965C-7BE9-896A-5FA852699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7222" y="1286208"/>
            <a:ext cx="3647686" cy="5070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927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9867C2-A124-EAEA-E6BC-C48A9BD553A0}"/>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CB2BB20B-5C67-CCE4-02E0-69CEEB8FD055}"/>
              </a:ext>
            </a:extLst>
          </p:cNvPr>
          <p:cNvSpPr>
            <a:spLocks noGrp="1"/>
          </p:cNvSpPr>
          <p:nvPr>
            <p:ph type="title"/>
          </p:nvPr>
        </p:nvSpPr>
        <p:spPr/>
        <p:txBody>
          <a:bodyPr/>
          <a:lstStyle/>
          <a:p>
            <a:r>
              <a:rPr lang="en-US" dirty="0"/>
              <a:t>Instead</a:t>
            </a:r>
          </a:p>
        </p:txBody>
      </p:sp>
      <p:sp>
        <p:nvSpPr>
          <p:cNvPr id="4" name="Slide Number Placeholder 3">
            <a:extLst>
              <a:ext uri="{FF2B5EF4-FFF2-40B4-BE49-F238E27FC236}">
                <a16:creationId xmlns:a16="http://schemas.microsoft.com/office/drawing/2014/main" id="{3BCDF0F5-0C6D-7335-9A44-8F21C6D00A84}"/>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a:extLst>
              <a:ext uri="{FF2B5EF4-FFF2-40B4-BE49-F238E27FC236}">
                <a16:creationId xmlns:a16="http://schemas.microsoft.com/office/drawing/2014/main" id="{17EF3C97-1A00-15BD-E81C-4A9B8C12FFE3}"/>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57C5CC6E-2DFD-295D-E104-BF1612498265}"/>
              </a:ext>
            </a:extLst>
          </p:cNvPr>
          <p:cNvSpPr txBox="1"/>
          <p:nvPr/>
        </p:nvSpPr>
        <p:spPr>
          <a:xfrm>
            <a:off x="204716" y="1602515"/>
            <a:ext cx="8122977" cy="646331"/>
          </a:xfrm>
          <a:prstGeom prst="rect">
            <a:avLst/>
          </a:prstGeom>
          <a:noFill/>
        </p:spPr>
        <p:txBody>
          <a:bodyPr wrap="square" rtlCol="0">
            <a:spAutoFit/>
          </a:bodyPr>
          <a:lstStyle/>
          <a:p>
            <a:r>
              <a:rPr lang="en-US" dirty="0"/>
              <a:t>Show the 3</a:t>
            </a:r>
            <a:r>
              <a:rPr lang="en-US" baseline="30000" dirty="0"/>
              <a:t>rd</a:t>
            </a:r>
            <a:r>
              <a:rPr lang="en-US" dirty="0"/>
              <a:t> dimension in a different manner</a:t>
            </a:r>
          </a:p>
          <a:p>
            <a:r>
              <a:rPr lang="en-US" b="1" dirty="0"/>
              <a:t>Colors, shapes size</a:t>
            </a:r>
          </a:p>
        </p:txBody>
      </p:sp>
      <p:pic>
        <p:nvPicPr>
          <p:cNvPr id="1026" name="Picture 2" descr="Bubble Chart - Learn about this chart and tools to create it">
            <a:extLst>
              <a:ext uri="{FF2B5EF4-FFF2-40B4-BE49-F238E27FC236}">
                <a16:creationId xmlns:a16="http://schemas.microsoft.com/office/drawing/2014/main" id="{2CD5F514-DA58-3476-9C86-D22ADD402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1869"/>
            <a:ext cx="9144000" cy="4008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677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5771-B35D-48F0-A28C-C4C255046893}"/>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50305F6F-3594-4B08-9795-F573A3B350DE}"/>
              </a:ext>
            </a:extLst>
          </p:cNvPr>
          <p:cNvSpPr>
            <a:spLocks noGrp="1"/>
          </p:cNvSpPr>
          <p:nvPr>
            <p:ph type="title"/>
          </p:nvPr>
        </p:nvSpPr>
        <p:spPr/>
        <p:txBody>
          <a:bodyPr/>
          <a:lstStyle/>
          <a:p>
            <a:r>
              <a:rPr lang="en-US" dirty="0"/>
              <a:t>Basic Bar Charts</a:t>
            </a:r>
          </a:p>
        </p:txBody>
      </p:sp>
      <p:sp>
        <p:nvSpPr>
          <p:cNvPr id="5" name="Footer Placeholder 4">
            <a:extLst>
              <a:ext uri="{FF2B5EF4-FFF2-40B4-BE49-F238E27FC236}">
                <a16:creationId xmlns:a16="http://schemas.microsoft.com/office/drawing/2014/main" id="{F6CFD30B-27DE-41D3-A458-E7DAF56D700D}"/>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5273F46B-C5EC-4EE1-A910-C4D3B2512ED8}"/>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11</a:t>
            </a:fld>
            <a:endParaRPr lang="en-US"/>
          </a:p>
        </p:txBody>
      </p:sp>
      <p:pic>
        <p:nvPicPr>
          <p:cNvPr id="2050" name="Picture 2">
            <a:extLst>
              <a:ext uri="{FF2B5EF4-FFF2-40B4-BE49-F238E27FC236}">
                <a16:creationId xmlns:a16="http://schemas.microsoft.com/office/drawing/2014/main" id="{236558CE-E1C9-4FC3-B1BA-AEE7B52A01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2121032"/>
            <a:ext cx="4257675" cy="2632958"/>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7693E49B-DFB8-4430-AE8B-129A5819C4E0}"/>
              </a:ext>
            </a:extLst>
          </p:cNvPr>
          <p:cNvSpPr/>
          <p:nvPr/>
        </p:nvSpPr>
        <p:spPr>
          <a:xfrm rot="5400000">
            <a:off x="3130800" y="323627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8" name="Table 7">
            <a:extLst>
              <a:ext uri="{FF2B5EF4-FFF2-40B4-BE49-F238E27FC236}">
                <a16:creationId xmlns:a16="http://schemas.microsoft.com/office/drawing/2014/main" id="{46885211-A7A4-4ACC-A3CE-396B10F4E163}"/>
              </a:ext>
            </a:extLst>
          </p:cNvPr>
          <p:cNvGraphicFramePr>
            <a:graphicFrameLocks noGrp="1"/>
          </p:cNvGraphicFramePr>
          <p:nvPr>
            <p:extLst>
              <p:ext uri="{D42A27DB-BD31-4B8C-83A1-F6EECF244321}">
                <p14:modId xmlns:p14="http://schemas.microsoft.com/office/powerpoint/2010/main" val="116825943"/>
              </p:ext>
            </p:extLst>
          </p:nvPr>
        </p:nvGraphicFramePr>
        <p:xfrm>
          <a:off x="971867" y="2558964"/>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Variable</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Grp1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Grp2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Grp3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Grp_n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9" name="Rectangle 8">
            <a:extLst>
              <a:ext uri="{FF2B5EF4-FFF2-40B4-BE49-F238E27FC236}">
                <a16:creationId xmlns:a16="http://schemas.microsoft.com/office/drawing/2014/main" id="{4A43C334-E1CB-40E7-A933-85F785969827}"/>
              </a:ext>
            </a:extLst>
          </p:cNvPr>
          <p:cNvSpPr/>
          <p:nvPr/>
        </p:nvSpPr>
        <p:spPr>
          <a:xfrm>
            <a:off x="971867" y="2222938"/>
            <a:ext cx="2039347" cy="31531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Frequency Matrix</a:t>
            </a:r>
          </a:p>
        </p:txBody>
      </p:sp>
      <p:sp>
        <p:nvSpPr>
          <p:cNvPr id="10" name="Rectangle 9">
            <a:extLst>
              <a:ext uri="{FF2B5EF4-FFF2-40B4-BE49-F238E27FC236}">
                <a16:creationId xmlns:a16="http://schemas.microsoft.com/office/drawing/2014/main" id="{DC1615A4-7D78-40B9-8D26-9E13A200687F}"/>
              </a:ext>
            </a:extLst>
          </p:cNvPr>
          <p:cNvSpPr/>
          <p:nvPr/>
        </p:nvSpPr>
        <p:spPr>
          <a:xfrm>
            <a:off x="179917" y="1285465"/>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Rectangles are representative of frequency or value</a:t>
            </a:r>
          </a:p>
        </p:txBody>
      </p:sp>
      <p:cxnSp>
        <p:nvCxnSpPr>
          <p:cNvPr id="11" name="Straight Connector 10">
            <a:extLst>
              <a:ext uri="{FF2B5EF4-FFF2-40B4-BE49-F238E27FC236}">
                <a16:creationId xmlns:a16="http://schemas.microsoft.com/office/drawing/2014/main" id="{07C19FF0-5A9E-C246-B52E-D9577CE39A3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550BB3C-E54A-D048-9842-95E681E868E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350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57B443-9142-4AAE-B588-62F14411296C}"/>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9B10CCF3-C862-49D6-924F-A681713256E9}"/>
              </a:ext>
            </a:extLst>
          </p:cNvPr>
          <p:cNvSpPr>
            <a:spLocks noGrp="1"/>
          </p:cNvSpPr>
          <p:nvPr>
            <p:ph type="title"/>
          </p:nvPr>
        </p:nvSpPr>
        <p:spPr/>
        <p:txBody>
          <a:bodyPr/>
          <a:lstStyle/>
          <a:p>
            <a:r>
              <a:rPr lang="en-US" dirty="0"/>
              <a:t>Side by Side Charts</a:t>
            </a:r>
          </a:p>
        </p:txBody>
      </p:sp>
      <p:sp>
        <p:nvSpPr>
          <p:cNvPr id="5" name="Footer Placeholder 4">
            <a:extLst>
              <a:ext uri="{FF2B5EF4-FFF2-40B4-BE49-F238E27FC236}">
                <a16:creationId xmlns:a16="http://schemas.microsoft.com/office/drawing/2014/main" id="{425EE7B4-1BDD-443B-AACB-4CD383F9A9C5}"/>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E64A4C85-9C36-4C31-98DD-184F2BE82630}"/>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12</a:t>
            </a:fld>
            <a:endParaRPr lang="en-US"/>
          </a:p>
        </p:txBody>
      </p:sp>
      <p:sp>
        <p:nvSpPr>
          <p:cNvPr id="6" name="Rectangle 5">
            <a:extLst>
              <a:ext uri="{FF2B5EF4-FFF2-40B4-BE49-F238E27FC236}">
                <a16:creationId xmlns:a16="http://schemas.microsoft.com/office/drawing/2014/main" id="{6A1AB944-CD57-4BCD-8927-ADAFAA8C82F2}"/>
              </a:ext>
            </a:extLst>
          </p:cNvPr>
          <p:cNvSpPr/>
          <p:nvPr/>
        </p:nvSpPr>
        <p:spPr>
          <a:xfrm>
            <a:off x="179917" y="1191336"/>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Side by Side bar charts let you compare frequency by category</a:t>
            </a:r>
          </a:p>
        </p:txBody>
      </p:sp>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01611"/>
            <a:ext cx="6553200" cy="406717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1817D92-A472-A948-8D93-083D69AC0A8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439165-2954-AF4B-8729-CE57A94DBEA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943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F8B3E3-365C-48CC-ACC2-5A49D428A726}"/>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41198A7C-9056-41AA-81EE-0A923F1F978C}"/>
              </a:ext>
            </a:extLst>
          </p:cNvPr>
          <p:cNvSpPr>
            <a:spLocks noGrp="1"/>
          </p:cNvSpPr>
          <p:nvPr>
            <p:ph type="title"/>
          </p:nvPr>
        </p:nvSpPr>
        <p:spPr/>
        <p:txBody>
          <a:bodyPr/>
          <a:lstStyle/>
          <a:p>
            <a:r>
              <a:rPr lang="en-US" dirty="0"/>
              <a:t>Stacked Bar Charts</a:t>
            </a:r>
          </a:p>
        </p:txBody>
      </p:sp>
      <p:sp>
        <p:nvSpPr>
          <p:cNvPr id="5" name="Footer Placeholder 4">
            <a:extLst>
              <a:ext uri="{FF2B5EF4-FFF2-40B4-BE49-F238E27FC236}">
                <a16:creationId xmlns:a16="http://schemas.microsoft.com/office/drawing/2014/main" id="{B43115E9-36AC-4130-B5E5-0233B14BC6C8}"/>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656858DC-289D-4205-97DF-6D198382ADA5}"/>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13</a:t>
            </a:fld>
            <a:endParaRPr lang="en-US"/>
          </a:p>
        </p:txBody>
      </p:sp>
      <p:sp>
        <p:nvSpPr>
          <p:cNvPr id="6" name="Rectangle 5">
            <a:extLst>
              <a:ext uri="{FF2B5EF4-FFF2-40B4-BE49-F238E27FC236}">
                <a16:creationId xmlns:a16="http://schemas.microsoft.com/office/drawing/2014/main" id="{42B0F298-4595-4EDA-9FF2-6C47C2C2404E}"/>
              </a:ext>
            </a:extLst>
          </p:cNvPr>
          <p:cNvSpPr/>
          <p:nvPr/>
        </p:nvSpPr>
        <p:spPr>
          <a:xfrm>
            <a:off x="179917" y="1204782"/>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Stacked bar charts lets you compare </a:t>
            </a:r>
            <a:r>
              <a:rPr lang="en-US" i="1" dirty="0"/>
              <a:t>proportion</a:t>
            </a:r>
            <a:r>
              <a:rPr lang="en-US" dirty="0"/>
              <a:t> </a:t>
            </a:r>
            <a:r>
              <a:rPr lang="en-US" b="1" u="sng" dirty="0"/>
              <a:t>within</a:t>
            </a:r>
            <a:r>
              <a:rPr lang="en-US" dirty="0"/>
              <a:t> a category</a:t>
            </a:r>
          </a:p>
        </p:txBody>
      </p:sp>
      <p:pic>
        <p:nvPicPr>
          <p:cNvPr id="2050"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261" y="1502445"/>
            <a:ext cx="5137478" cy="385311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B5FC64E2-489A-1A4D-B729-F784EF03669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32F8717-1090-964F-849F-43EFFFECCB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779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9/19/22</a:t>
            </a:fld>
            <a:endParaRPr lang="en-US"/>
          </a:p>
        </p:txBody>
      </p:sp>
      <p:sp>
        <p:nvSpPr>
          <p:cNvPr id="3" name="Title 2"/>
          <p:cNvSpPr>
            <a:spLocks noGrp="1"/>
          </p:cNvSpPr>
          <p:nvPr>
            <p:ph type="title"/>
          </p:nvPr>
        </p:nvSpPr>
        <p:spPr/>
        <p:txBody>
          <a:bodyPr/>
          <a:lstStyle/>
          <a:p>
            <a:r>
              <a:rPr lang="en-US" dirty="0"/>
              <a:t>Proportional Stacked Bar Charts</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14</a:t>
            </a:fld>
            <a:endParaRPr lang="en-US" dirty="0"/>
          </a:p>
        </p:txBody>
      </p:sp>
      <p:sp>
        <p:nvSpPr>
          <p:cNvPr id="6" name="Rectangle 5">
            <a:extLst>
              <a:ext uri="{FF2B5EF4-FFF2-40B4-BE49-F238E27FC236}">
                <a16:creationId xmlns:a16="http://schemas.microsoft.com/office/drawing/2014/main" id="{42B0F298-4595-4EDA-9FF2-6C47C2C2404E}"/>
              </a:ext>
            </a:extLst>
          </p:cNvPr>
          <p:cNvSpPr/>
          <p:nvPr/>
        </p:nvSpPr>
        <p:spPr>
          <a:xfrm>
            <a:off x="179917" y="1137546"/>
            <a:ext cx="8784167" cy="58569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Proportional stacked bar charts let you compare </a:t>
            </a:r>
            <a:r>
              <a:rPr lang="en-US" i="1" dirty="0"/>
              <a:t>proportion</a:t>
            </a:r>
            <a:r>
              <a:rPr lang="en-US" dirty="0"/>
              <a:t> </a:t>
            </a:r>
            <a:r>
              <a:rPr lang="en-US" b="1" u="sng" dirty="0"/>
              <a:t>across </a:t>
            </a:r>
            <a:r>
              <a:rPr lang="en-US" dirty="0"/>
              <a:t>categories regardless of magnitude</a:t>
            </a:r>
          </a:p>
        </p:txBody>
      </p:sp>
      <p:pic>
        <p:nvPicPr>
          <p:cNvPr id="3074"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670" y="1723238"/>
            <a:ext cx="4796659" cy="399721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353356AD-85E2-DC4C-A145-393616D5921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50FD732-7C89-054B-BBAD-86C738CAB79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454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78F31C-D377-B8C7-A4E5-6753C6E1DD8B}"/>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F384CD36-253E-1A89-C7DB-C3A4D961C409}"/>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83F54EFE-D9EE-13B5-678D-493EAC9BBA7A}"/>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C8802920-90A0-0EE7-E50A-45131386704D}"/>
              </a:ext>
            </a:extLst>
          </p:cNvPr>
          <p:cNvSpPr>
            <a:spLocks noGrp="1"/>
          </p:cNvSpPr>
          <p:nvPr>
            <p:ph type="ftr" sz="quarter" idx="3"/>
          </p:nvPr>
        </p:nvSpPr>
        <p:spPr/>
        <p:txBody>
          <a:bodyPr/>
          <a:lstStyle/>
          <a:p>
            <a:r>
              <a:rPr lang="en-US"/>
              <a:t>Kwartler CSCI S-96</a:t>
            </a:r>
            <a:endParaRPr lang="en-US" dirty="0"/>
          </a:p>
        </p:txBody>
      </p:sp>
      <p:pic>
        <p:nvPicPr>
          <p:cNvPr id="6" name="Picture 5">
            <a:extLst>
              <a:ext uri="{FF2B5EF4-FFF2-40B4-BE49-F238E27FC236}">
                <a16:creationId xmlns:a16="http://schemas.microsoft.com/office/drawing/2014/main" id="{3E420530-7DAD-B31E-69AE-AF26B2A724EB}"/>
              </a:ext>
            </a:extLst>
          </p:cNvPr>
          <p:cNvPicPr>
            <a:picLocks noChangeAspect="1"/>
          </p:cNvPicPr>
          <p:nvPr/>
        </p:nvPicPr>
        <p:blipFill>
          <a:blip r:embed="rId2"/>
          <a:stretch>
            <a:fillRect/>
          </a:stretch>
        </p:blipFill>
        <p:spPr>
          <a:xfrm>
            <a:off x="522027" y="136524"/>
            <a:ext cx="7772400" cy="4202302"/>
          </a:xfrm>
          <a:prstGeom prst="rect">
            <a:avLst/>
          </a:prstGeom>
        </p:spPr>
      </p:pic>
      <p:sp>
        <p:nvSpPr>
          <p:cNvPr id="8" name="TextBox 7">
            <a:extLst>
              <a:ext uri="{FF2B5EF4-FFF2-40B4-BE49-F238E27FC236}">
                <a16:creationId xmlns:a16="http://schemas.microsoft.com/office/drawing/2014/main" id="{44B51EA5-6800-ED20-1842-AD8BA0A45A10}"/>
              </a:ext>
            </a:extLst>
          </p:cNvPr>
          <p:cNvSpPr txBox="1"/>
          <p:nvPr/>
        </p:nvSpPr>
        <p:spPr>
          <a:xfrm>
            <a:off x="252483" y="5804639"/>
            <a:ext cx="8639033" cy="276999"/>
          </a:xfrm>
          <a:prstGeom prst="rect">
            <a:avLst/>
          </a:prstGeom>
          <a:noFill/>
        </p:spPr>
        <p:txBody>
          <a:bodyPr wrap="square">
            <a:spAutoFit/>
          </a:bodyPr>
          <a:lstStyle/>
          <a:p>
            <a:r>
              <a:rPr lang="en-US" sz="1200" dirty="0">
                <a:hlinkClick r:id="rId3"/>
              </a:rPr>
              <a:t>https://www.redfin.com/MA/Vineyard-Haven/60-Beach-Rd-02568/unit-237/home/135196757</a:t>
            </a:r>
            <a:endParaRPr lang="en-US" sz="1200" dirty="0"/>
          </a:p>
        </p:txBody>
      </p:sp>
      <p:pic>
        <p:nvPicPr>
          <p:cNvPr id="9" name="Picture 4" descr="Vineyard Harbor Motel in Tisbury, MA - Martha's Vineyard Lodging Association">
            <a:extLst>
              <a:ext uri="{FF2B5EF4-FFF2-40B4-BE49-F238E27FC236}">
                <a16:creationId xmlns:a16="http://schemas.microsoft.com/office/drawing/2014/main" id="{F1745F65-15F0-489C-5426-F0045DA194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730" y="4423216"/>
            <a:ext cx="1946939" cy="12955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Vineyard Harbor Motel">
            <a:extLst>
              <a:ext uri="{FF2B5EF4-FFF2-40B4-BE49-F238E27FC236}">
                <a16:creationId xmlns:a16="http://schemas.microsoft.com/office/drawing/2014/main" id="{04E7DD3E-1199-CD28-F2C2-5233136DAF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6050" y="4423216"/>
            <a:ext cx="2059052" cy="113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796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059781-4C88-1D19-3B21-14DD84FC06AA}"/>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B2D27949-B9D4-EF6A-EF63-8461982FFD2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559DBB9-D551-8392-A70F-CCC4A769D113}"/>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5" name="Footer Placeholder 4">
            <a:extLst>
              <a:ext uri="{FF2B5EF4-FFF2-40B4-BE49-F238E27FC236}">
                <a16:creationId xmlns:a16="http://schemas.microsoft.com/office/drawing/2014/main" id="{FBC869C7-4011-A9B3-6B19-83153EE96A5E}"/>
              </a:ext>
            </a:extLst>
          </p:cNvPr>
          <p:cNvSpPr>
            <a:spLocks noGrp="1"/>
          </p:cNvSpPr>
          <p:nvPr>
            <p:ph type="ftr" sz="quarter" idx="3"/>
          </p:nvPr>
        </p:nvSpPr>
        <p:spPr/>
        <p:txBody>
          <a:bodyPr/>
          <a:lstStyle/>
          <a:p>
            <a:r>
              <a:rPr lang="en-US"/>
              <a:t>Kwartler CSCI S-96</a:t>
            </a:r>
            <a:endParaRPr lang="en-US" dirty="0"/>
          </a:p>
        </p:txBody>
      </p:sp>
      <p:pic>
        <p:nvPicPr>
          <p:cNvPr id="2050" name="Picture 2" descr="Florence Nightingale's Rose Diagram : History of Information">
            <a:extLst>
              <a:ext uri="{FF2B5EF4-FFF2-40B4-BE49-F238E27FC236}">
                <a16:creationId xmlns:a16="http://schemas.microsoft.com/office/drawing/2014/main" id="{88961E37-C487-C20F-2694-FA0F3C6B3F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5126"/>
            <a:ext cx="9144000" cy="5745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728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546173-2C9B-1337-E0B8-BA2CAC4836DF}"/>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B99DA3BA-0F7D-D05E-6860-C26C19EBE97B}"/>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87BFCCBA-4E2C-4B08-FBE4-8BAD26845C95}"/>
              </a:ext>
            </a:extLst>
          </p:cNvPr>
          <p:cNvSpPr>
            <a:spLocks noGrp="1"/>
          </p:cNvSpPr>
          <p:nvPr>
            <p:ph type="sldNum" sz="quarter" idx="12"/>
          </p:nvPr>
        </p:nvSpPr>
        <p:spPr/>
        <p:txBody>
          <a:bodyPr/>
          <a:lstStyle/>
          <a:p>
            <a:fld id="{37290FF7-652B-4475-AEAB-8B1A5D23AE09}" type="slidenum">
              <a:rPr lang="en-US" smtClean="0"/>
              <a:t>3</a:t>
            </a:fld>
            <a:endParaRPr lang="en-US"/>
          </a:p>
        </p:txBody>
      </p:sp>
      <p:sp>
        <p:nvSpPr>
          <p:cNvPr id="5" name="Footer Placeholder 4">
            <a:extLst>
              <a:ext uri="{FF2B5EF4-FFF2-40B4-BE49-F238E27FC236}">
                <a16:creationId xmlns:a16="http://schemas.microsoft.com/office/drawing/2014/main" id="{07E802B2-D406-E1D4-55E2-08B8A03B3C23}"/>
              </a:ext>
            </a:extLst>
          </p:cNvPr>
          <p:cNvSpPr>
            <a:spLocks noGrp="1"/>
          </p:cNvSpPr>
          <p:nvPr>
            <p:ph type="ftr" sz="quarter" idx="3"/>
          </p:nvPr>
        </p:nvSpPr>
        <p:spPr/>
        <p:txBody>
          <a:bodyPr/>
          <a:lstStyle/>
          <a:p>
            <a:r>
              <a:rPr lang="en-US"/>
              <a:t>Kwartler CSCI S-96</a:t>
            </a:r>
            <a:endParaRPr lang="en-US" dirty="0"/>
          </a:p>
        </p:txBody>
      </p:sp>
      <p:pic>
        <p:nvPicPr>
          <p:cNvPr id="3074" name="Picture 2">
            <a:extLst>
              <a:ext uri="{FF2B5EF4-FFF2-40B4-BE49-F238E27FC236}">
                <a16:creationId xmlns:a16="http://schemas.microsoft.com/office/drawing/2014/main" id="{86F2316E-8B9A-2EBE-5997-B1B30D6F1D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28" b="7262"/>
          <a:stretch/>
        </p:blipFill>
        <p:spPr bwMode="auto">
          <a:xfrm>
            <a:off x="0" y="177419"/>
            <a:ext cx="9144000" cy="56457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DD80F4-B32B-53BA-7080-EC6AF7798B90}"/>
              </a:ext>
            </a:extLst>
          </p:cNvPr>
          <p:cNvSpPr txBox="1"/>
          <p:nvPr/>
        </p:nvSpPr>
        <p:spPr>
          <a:xfrm>
            <a:off x="0" y="5864076"/>
            <a:ext cx="9144000" cy="307777"/>
          </a:xfrm>
          <a:prstGeom prst="rect">
            <a:avLst/>
          </a:prstGeom>
          <a:noFill/>
        </p:spPr>
        <p:txBody>
          <a:bodyPr wrap="square">
            <a:spAutoFit/>
          </a:bodyPr>
          <a:lstStyle/>
          <a:p>
            <a:r>
              <a:rPr lang="en-US" sz="1400" dirty="0">
                <a:hlinkClick r:id="rId3"/>
              </a:rPr>
              <a:t>https://timharford.com/2021/03/cautionary-tales-florence-nightingale-and-her-geeks-declare-war-on-death/</a:t>
            </a:r>
            <a:endParaRPr lang="en-US" sz="1400" dirty="0"/>
          </a:p>
        </p:txBody>
      </p:sp>
    </p:spTree>
    <p:extLst>
      <p:ext uri="{BB962C8B-B14F-4D97-AF65-F5344CB8AC3E}">
        <p14:creationId xmlns:p14="http://schemas.microsoft.com/office/powerpoint/2010/main" val="1364709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Visuals Best Practices…</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4</a:t>
            </a:fld>
            <a:endParaRPr lang="en-US"/>
          </a:p>
        </p:txBody>
      </p:sp>
      <p:sp>
        <p:nvSpPr>
          <p:cNvPr id="5" name="Footer Placeholder 4">
            <a:extLst>
              <a:ext uri="{FF2B5EF4-FFF2-40B4-BE49-F238E27FC236}">
                <a16:creationId xmlns:a16="http://schemas.microsoft.com/office/drawing/2014/main" id="{D546B78C-E7E1-195F-10D4-353776F7143D}"/>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1811108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Choose [or lookup] the right chart</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a:extLst>
              <a:ext uri="{FF2B5EF4-FFF2-40B4-BE49-F238E27FC236}">
                <a16:creationId xmlns:a16="http://schemas.microsoft.com/office/drawing/2014/main" id="{D546B78C-E7E1-195F-10D4-353776F7143D}"/>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1DDAB1D5-7490-AA5C-28E4-322EC59C8807}"/>
              </a:ext>
            </a:extLst>
          </p:cNvPr>
          <p:cNvSpPr txBox="1"/>
          <p:nvPr/>
        </p:nvSpPr>
        <p:spPr>
          <a:xfrm>
            <a:off x="400050" y="5822864"/>
            <a:ext cx="4572000" cy="369332"/>
          </a:xfrm>
          <a:prstGeom prst="rect">
            <a:avLst/>
          </a:prstGeom>
          <a:noFill/>
        </p:spPr>
        <p:txBody>
          <a:bodyPr wrap="square">
            <a:spAutoFit/>
          </a:bodyPr>
          <a:lstStyle/>
          <a:p>
            <a:r>
              <a:rPr lang="en-US" dirty="0">
                <a:hlinkClick r:id="rId2"/>
              </a:rPr>
              <a:t>https://r-graphics.org/</a:t>
            </a:r>
            <a:endParaRPr lang="en-US" dirty="0"/>
          </a:p>
        </p:txBody>
      </p:sp>
      <p:pic>
        <p:nvPicPr>
          <p:cNvPr id="6" name="Picture 5">
            <a:extLst>
              <a:ext uri="{FF2B5EF4-FFF2-40B4-BE49-F238E27FC236}">
                <a16:creationId xmlns:a16="http://schemas.microsoft.com/office/drawing/2014/main" id="{4D1CEEFE-5D64-F677-4CA0-C387C7D1269E}"/>
              </a:ext>
            </a:extLst>
          </p:cNvPr>
          <p:cNvPicPr>
            <a:picLocks noChangeAspect="1"/>
          </p:cNvPicPr>
          <p:nvPr/>
        </p:nvPicPr>
        <p:blipFill>
          <a:blip r:embed="rId3"/>
          <a:stretch>
            <a:fillRect/>
          </a:stretch>
        </p:blipFill>
        <p:spPr>
          <a:xfrm>
            <a:off x="685800" y="1327849"/>
            <a:ext cx="7772400" cy="4202302"/>
          </a:xfrm>
          <a:prstGeom prst="rect">
            <a:avLst/>
          </a:prstGeom>
        </p:spPr>
      </p:pic>
    </p:spTree>
    <p:extLst>
      <p:ext uri="{BB962C8B-B14F-4D97-AF65-F5344CB8AC3E}">
        <p14:creationId xmlns:p14="http://schemas.microsoft.com/office/powerpoint/2010/main" val="3487791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1576DC-2ABE-6059-4C63-482D4A889658}"/>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11C005EF-BB3C-75B5-109A-BA69E0C18D12}"/>
              </a:ext>
            </a:extLst>
          </p:cNvPr>
          <p:cNvSpPr>
            <a:spLocks noGrp="1"/>
          </p:cNvSpPr>
          <p:nvPr>
            <p:ph type="title"/>
          </p:nvPr>
        </p:nvSpPr>
        <p:spPr/>
        <p:txBody>
          <a:bodyPr/>
          <a:lstStyle/>
          <a:p>
            <a:r>
              <a:rPr lang="en-US" dirty="0"/>
              <a:t>Best Practices</a:t>
            </a:r>
          </a:p>
        </p:txBody>
      </p:sp>
      <p:sp>
        <p:nvSpPr>
          <p:cNvPr id="4" name="Slide Number Placeholder 3">
            <a:extLst>
              <a:ext uri="{FF2B5EF4-FFF2-40B4-BE49-F238E27FC236}">
                <a16:creationId xmlns:a16="http://schemas.microsoft.com/office/drawing/2014/main" id="{EA9E3041-116E-96D3-4741-64235BC8098E}"/>
              </a:ext>
            </a:extLst>
          </p:cNvPr>
          <p:cNvSpPr>
            <a:spLocks noGrp="1"/>
          </p:cNvSpPr>
          <p:nvPr>
            <p:ph type="sldNum" sz="quarter" idx="12"/>
          </p:nvPr>
        </p:nvSpPr>
        <p:spPr/>
        <p:txBody>
          <a:bodyPr/>
          <a:lstStyle/>
          <a:p>
            <a:fld id="{37290FF7-652B-4475-AEAB-8B1A5D23AE09}" type="slidenum">
              <a:rPr lang="en-US" smtClean="0"/>
              <a:t>6</a:t>
            </a:fld>
            <a:endParaRPr lang="en-US"/>
          </a:p>
        </p:txBody>
      </p:sp>
      <p:sp>
        <p:nvSpPr>
          <p:cNvPr id="5" name="Footer Placeholder 4">
            <a:extLst>
              <a:ext uri="{FF2B5EF4-FFF2-40B4-BE49-F238E27FC236}">
                <a16:creationId xmlns:a16="http://schemas.microsoft.com/office/drawing/2014/main" id="{33744C55-97D9-B6C8-CFB0-BDAD48E2560D}"/>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2EA7FB72-E91A-D56B-5F27-F376CFD2AE8C}"/>
              </a:ext>
            </a:extLst>
          </p:cNvPr>
          <p:cNvSpPr txBox="1"/>
          <p:nvPr/>
        </p:nvSpPr>
        <p:spPr>
          <a:xfrm>
            <a:off x="200025" y="1140053"/>
            <a:ext cx="8743950" cy="3970318"/>
          </a:xfrm>
          <a:prstGeom prst="rect">
            <a:avLst/>
          </a:prstGeom>
          <a:noFill/>
        </p:spPr>
        <p:txBody>
          <a:bodyPr wrap="square">
            <a:spAutoFit/>
          </a:bodyPr>
          <a:lstStyle/>
          <a:p>
            <a:pPr algn="l"/>
            <a:r>
              <a:rPr lang="en-US" sz="1200" b="1" i="0" u="sng" dirty="0">
                <a:solidFill>
                  <a:srgbClr val="333333"/>
                </a:solidFill>
                <a:effectLst/>
                <a:highlight>
                  <a:srgbClr val="FFFF00"/>
                </a:highlight>
                <a:latin typeface="Merriweather" panose="020F0502020204030204" pitchFamily="34" charset="0"/>
              </a:rPr>
              <a:t>Simplify</a:t>
            </a:r>
            <a:r>
              <a:rPr lang="en-US" sz="1200" b="0" i="0" dirty="0">
                <a:solidFill>
                  <a:srgbClr val="333333"/>
                </a:solidFill>
                <a:effectLst/>
                <a:latin typeface="Merriweather" panose="020F0502020204030204" pitchFamily="34" charset="0"/>
              </a:rPr>
              <a:t> - Just like an artist can capture the essence of an emotion with just a few lines, good data visualization captures the essence of data - without oversimplifying.</a:t>
            </a:r>
          </a:p>
          <a:p>
            <a:pPr algn="l"/>
            <a:r>
              <a:rPr lang="en-US" sz="1200" b="0" i="0" dirty="0">
                <a:solidFill>
                  <a:srgbClr val="333333"/>
                </a:solidFill>
                <a:effectLst/>
                <a:latin typeface="Merriweather" panose="020F0502020204030204" pitchFamily="34" charset="0"/>
              </a:rPr>
              <a:t>We don't want a tool that gives us 19 more options after we decide we want a column graph. </a:t>
            </a:r>
            <a:r>
              <a:rPr lang="en-US" sz="1200" b="0" i="0" strike="sngStrike" dirty="0">
                <a:solidFill>
                  <a:srgbClr val="333333"/>
                </a:solidFill>
                <a:effectLst/>
                <a:latin typeface="Merriweather" panose="020F0502020204030204" pitchFamily="34" charset="0"/>
              </a:rPr>
              <a:t>We want a tool like Tableau that knows which visualization is appropriate and then creates it. Simple.</a:t>
            </a:r>
          </a:p>
          <a:p>
            <a:pPr algn="l"/>
            <a:endParaRPr lang="en-US" sz="1200" b="1" i="0" dirty="0">
              <a:solidFill>
                <a:srgbClr val="333333"/>
              </a:solidFill>
              <a:effectLst/>
              <a:latin typeface="Merriweather" panose="020F0502020204030204" pitchFamily="34" charset="0"/>
            </a:endParaRPr>
          </a:p>
          <a:p>
            <a:pPr algn="l"/>
            <a:r>
              <a:rPr lang="en-US" sz="1200" b="1" i="0" u="sng" dirty="0">
                <a:solidFill>
                  <a:srgbClr val="333333"/>
                </a:solidFill>
                <a:effectLst/>
                <a:highlight>
                  <a:srgbClr val="FFFF00"/>
                </a:highlight>
                <a:latin typeface="Merriweather" panose="020F0502020204030204" pitchFamily="34" charset="0"/>
              </a:rPr>
              <a:t>Compare</a:t>
            </a:r>
            <a:r>
              <a:rPr lang="en-US" sz="1200" b="0" i="0" dirty="0">
                <a:solidFill>
                  <a:srgbClr val="333333"/>
                </a:solidFill>
                <a:effectLst/>
                <a:latin typeface="Merriweather" panose="020F0502020204030204" pitchFamily="34" charset="0"/>
              </a:rPr>
              <a:t> - We need to be able to compare our data visualizations side by side. We can't hold the details of our data visualizations in our memory - </a:t>
            </a:r>
            <a:r>
              <a:rPr lang="en-US" sz="1200" b="0" i="0" dirty="0">
                <a:solidFill>
                  <a:srgbClr val="333333"/>
                </a:solidFill>
                <a:effectLst/>
                <a:highlight>
                  <a:srgbClr val="FFFF00"/>
                </a:highlight>
                <a:latin typeface="Merriweather" panose="020F0502020204030204" pitchFamily="34" charset="0"/>
              </a:rPr>
              <a:t>shift the burden of effort to our eyes</a:t>
            </a:r>
            <a:r>
              <a:rPr lang="en-US" sz="1200" b="0" i="0" dirty="0">
                <a:solidFill>
                  <a:srgbClr val="333333"/>
                </a:solidFill>
                <a:effectLst/>
                <a:latin typeface="Merriweather" panose="020F0502020204030204" pitchFamily="34" charset="0"/>
              </a:rPr>
              <a:t>.</a:t>
            </a:r>
          </a:p>
          <a:p>
            <a:pPr algn="l"/>
            <a:endParaRPr lang="en-US" sz="1200" b="1" i="0" dirty="0">
              <a:solidFill>
                <a:srgbClr val="333333"/>
              </a:solidFill>
              <a:effectLst/>
              <a:latin typeface="Merriweather" panose="020F0502020204030204" pitchFamily="34" charset="0"/>
            </a:endParaRPr>
          </a:p>
          <a:p>
            <a:pPr algn="l"/>
            <a:r>
              <a:rPr lang="en-US" sz="1200" b="1" i="0" u="sng" dirty="0">
                <a:solidFill>
                  <a:srgbClr val="333333"/>
                </a:solidFill>
                <a:effectLst/>
                <a:highlight>
                  <a:srgbClr val="FFFF00"/>
                </a:highlight>
                <a:latin typeface="Merriweather" panose="020F0502020204030204" pitchFamily="34" charset="0"/>
              </a:rPr>
              <a:t>Attend</a:t>
            </a:r>
            <a:r>
              <a:rPr lang="en-US" sz="1200" b="0" i="0" dirty="0">
                <a:solidFill>
                  <a:srgbClr val="333333"/>
                </a:solidFill>
                <a:effectLst/>
                <a:latin typeface="Merriweather" panose="020F0502020204030204" pitchFamily="34" charset="0"/>
              </a:rPr>
              <a:t> - The tool needs to make it easy for us to attend to the data that's really important. Our brains are easily encouraged to pay attention to the relevant or irrelevant details. Stephen demonstrated this convincingly with a video similar to Daniel Simon's classic </a:t>
            </a:r>
            <a:r>
              <a:rPr lang="en-US" sz="1200" b="0" i="0" dirty="0">
                <a:solidFill>
                  <a:srgbClr val="0B5CAB"/>
                </a:solidFill>
                <a:effectLst/>
                <a:latin typeface="Merriweather" panose="020F0502020204030204" pitchFamily="34" charset="0"/>
                <a:hlinkClick r:id="rId2"/>
              </a:rPr>
              <a:t>gorilla and ball passing</a:t>
            </a:r>
            <a:r>
              <a:rPr lang="en-US" sz="1200" b="0" i="0" dirty="0">
                <a:solidFill>
                  <a:srgbClr val="333333"/>
                </a:solidFill>
                <a:effectLst/>
                <a:latin typeface="Merriweather" panose="020F0502020204030204" pitchFamily="34" charset="0"/>
              </a:rPr>
              <a:t>.</a:t>
            </a:r>
          </a:p>
          <a:p>
            <a:pPr algn="l"/>
            <a:endParaRPr lang="en-US" sz="1200" b="1" i="0" dirty="0">
              <a:solidFill>
                <a:srgbClr val="333333"/>
              </a:solidFill>
              <a:effectLst/>
              <a:latin typeface="Merriweather" panose="020F0502020204030204" pitchFamily="34" charset="0"/>
            </a:endParaRPr>
          </a:p>
          <a:p>
            <a:pPr algn="l"/>
            <a:r>
              <a:rPr lang="en-US" sz="1200" b="1" i="0" u="sng" dirty="0">
                <a:solidFill>
                  <a:srgbClr val="333333"/>
                </a:solidFill>
                <a:effectLst/>
                <a:highlight>
                  <a:srgbClr val="FFFF00"/>
                </a:highlight>
                <a:latin typeface="Merriweather" panose="020F0502020204030204" pitchFamily="34" charset="0"/>
              </a:rPr>
              <a:t>Explore</a:t>
            </a:r>
            <a:r>
              <a:rPr lang="en-US" sz="1200" b="0" i="0" dirty="0">
                <a:solidFill>
                  <a:srgbClr val="333333"/>
                </a:solidFill>
                <a:effectLst/>
                <a:latin typeface="Merriweather" panose="020F0502020204030204" pitchFamily="34" charset="0"/>
              </a:rPr>
              <a:t> - Data visualization tools should let us just </a:t>
            </a:r>
            <a:r>
              <a:rPr lang="en-US" sz="1200" b="0" i="1" dirty="0">
                <a:solidFill>
                  <a:srgbClr val="333333"/>
                </a:solidFill>
                <a:effectLst/>
                <a:latin typeface="Merriweather" panose="020F0502020204030204" pitchFamily="34" charset="0"/>
              </a:rPr>
              <a:t>look</a:t>
            </a:r>
            <a:r>
              <a:rPr lang="en-US" sz="1200" b="0" i="0" dirty="0">
                <a:solidFill>
                  <a:srgbClr val="333333"/>
                </a:solidFill>
                <a:effectLst/>
                <a:latin typeface="Merriweather" panose="020F0502020204030204" pitchFamily="34" charset="0"/>
              </a:rPr>
              <a:t>. Not just to answer a specific question, but to explore data and discover things. Directed and exploratory analysis are equally valid, but we need to be sure that out visualization tool makes both possible.</a:t>
            </a:r>
          </a:p>
          <a:p>
            <a:pPr algn="l"/>
            <a:endParaRPr lang="en-US" sz="1200" b="1" i="0" dirty="0">
              <a:solidFill>
                <a:srgbClr val="333333"/>
              </a:solidFill>
              <a:effectLst/>
              <a:latin typeface="Merriweather" panose="020F0502020204030204" pitchFamily="34" charset="0"/>
            </a:endParaRPr>
          </a:p>
          <a:p>
            <a:pPr algn="l"/>
            <a:r>
              <a:rPr lang="en-US" sz="1200" i="0" u="sng" dirty="0">
                <a:solidFill>
                  <a:srgbClr val="333333"/>
                </a:solidFill>
                <a:effectLst/>
                <a:highlight>
                  <a:srgbClr val="FFFF00"/>
                </a:highlight>
                <a:latin typeface="Merriweather" panose="020F0502020204030204" pitchFamily="34" charset="0"/>
              </a:rPr>
              <a:t>View Diversely </a:t>
            </a:r>
            <a:r>
              <a:rPr lang="en-US" sz="1200" b="0" i="0" dirty="0">
                <a:solidFill>
                  <a:srgbClr val="333333"/>
                </a:solidFill>
                <a:effectLst/>
                <a:latin typeface="Merriweather" panose="020F0502020204030204" pitchFamily="34" charset="0"/>
              </a:rPr>
              <a:t>- Different views of the same data provide different insights. It helps to be able to look at the same data from different perspectives at the same time and see how they fit together.</a:t>
            </a:r>
          </a:p>
          <a:p>
            <a:pPr algn="l"/>
            <a:endParaRPr lang="en-US" sz="1200" b="1" i="0" dirty="0">
              <a:solidFill>
                <a:srgbClr val="333333"/>
              </a:solidFill>
              <a:effectLst/>
              <a:latin typeface="Merriweather" panose="020F0502020204030204" pitchFamily="34" charset="0"/>
            </a:endParaRPr>
          </a:p>
          <a:p>
            <a:pPr algn="l"/>
            <a:r>
              <a:rPr lang="en-US" sz="1200" i="0" u="sng" dirty="0">
                <a:solidFill>
                  <a:srgbClr val="333333"/>
                </a:solidFill>
                <a:effectLst/>
                <a:highlight>
                  <a:srgbClr val="FFFF00"/>
                </a:highlight>
                <a:latin typeface="Merriweather" panose="020F0502020204030204" pitchFamily="34" charset="0"/>
              </a:rPr>
              <a:t>Ask why </a:t>
            </a:r>
            <a:r>
              <a:rPr lang="en-US" sz="1200" b="0" i="0" dirty="0">
                <a:solidFill>
                  <a:srgbClr val="333333"/>
                </a:solidFill>
                <a:effectLst/>
                <a:latin typeface="Merriweather" panose="020F0502020204030204" pitchFamily="34" charset="0"/>
              </a:rPr>
              <a:t>- More than knowing "what's happening", we need to know "why it's happening". This is where actionable results come from.</a:t>
            </a:r>
          </a:p>
        </p:txBody>
      </p:sp>
      <p:sp>
        <p:nvSpPr>
          <p:cNvPr id="9" name="TextBox 8">
            <a:extLst>
              <a:ext uri="{FF2B5EF4-FFF2-40B4-BE49-F238E27FC236}">
                <a16:creationId xmlns:a16="http://schemas.microsoft.com/office/drawing/2014/main" id="{99B3DEFE-C73E-F44B-C7C4-F2E2BCEFAA79}"/>
              </a:ext>
            </a:extLst>
          </p:cNvPr>
          <p:cNvSpPr txBox="1"/>
          <p:nvPr/>
        </p:nvSpPr>
        <p:spPr>
          <a:xfrm>
            <a:off x="200025" y="5969186"/>
            <a:ext cx="9039509" cy="369332"/>
          </a:xfrm>
          <a:prstGeom prst="rect">
            <a:avLst/>
          </a:prstGeom>
          <a:noFill/>
        </p:spPr>
        <p:txBody>
          <a:bodyPr wrap="square">
            <a:spAutoFit/>
          </a:bodyPr>
          <a:lstStyle/>
          <a:p>
            <a:r>
              <a:rPr lang="en-US" dirty="0"/>
              <a:t>https://</a:t>
            </a:r>
            <a:r>
              <a:rPr lang="en-US" dirty="0" err="1"/>
              <a:t>www.tableau.com</a:t>
            </a:r>
            <a:r>
              <a:rPr lang="en-US" dirty="0"/>
              <a:t>/blog/</a:t>
            </a:r>
            <a:r>
              <a:rPr lang="en-US" dirty="0" err="1"/>
              <a:t>stephen</a:t>
            </a:r>
            <a:r>
              <a:rPr lang="en-US" dirty="0"/>
              <a:t>-few-data-visualization</a:t>
            </a:r>
          </a:p>
        </p:txBody>
      </p:sp>
    </p:spTree>
    <p:extLst>
      <p:ext uri="{BB962C8B-B14F-4D97-AF65-F5344CB8AC3E}">
        <p14:creationId xmlns:p14="http://schemas.microsoft.com/office/powerpoint/2010/main" val="2928261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Avoid pie/donut  charts</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7</a:t>
            </a:fld>
            <a:endParaRPr lang="en-US"/>
          </a:p>
        </p:txBody>
      </p:sp>
      <p:sp>
        <p:nvSpPr>
          <p:cNvPr id="5" name="Footer Placeholder 4">
            <a:extLst>
              <a:ext uri="{FF2B5EF4-FFF2-40B4-BE49-F238E27FC236}">
                <a16:creationId xmlns:a16="http://schemas.microsoft.com/office/drawing/2014/main" id="{D546B78C-E7E1-195F-10D4-353776F7143D}"/>
              </a:ext>
            </a:extLst>
          </p:cNvPr>
          <p:cNvSpPr>
            <a:spLocks noGrp="1"/>
          </p:cNvSpPr>
          <p:nvPr>
            <p:ph type="ftr" sz="quarter" idx="3"/>
          </p:nvPr>
        </p:nvSpPr>
        <p:spPr/>
        <p:txBody>
          <a:bodyPr/>
          <a:lstStyle/>
          <a:p>
            <a:r>
              <a:rPr lang="en-US"/>
              <a:t>Kwartler CSCI S-96</a:t>
            </a:r>
            <a:endParaRPr lang="en-US" dirty="0"/>
          </a:p>
        </p:txBody>
      </p:sp>
      <p:pic>
        <p:nvPicPr>
          <p:cNvPr id="6" name="Picture 5">
            <a:extLst>
              <a:ext uri="{FF2B5EF4-FFF2-40B4-BE49-F238E27FC236}">
                <a16:creationId xmlns:a16="http://schemas.microsoft.com/office/drawing/2014/main" id="{8E92DDF5-C3B5-279D-A790-283D3F128972}"/>
              </a:ext>
            </a:extLst>
          </p:cNvPr>
          <p:cNvPicPr>
            <a:picLocks noChangeAspect="1"/>
          </p:cNvPicPr>
          <p:nvPr/>
        </p:nvPicPr>
        <p:blipFill>
          <a:blip r:embed="rId2"/>
          <a:stretch>
            <a:fillRect/>
          </a:stretch>
        </p:blipFill>
        <p:spPr>
          <a:xfrm>
            <a:off x="350134" y="992414"/>
            <a:ext cx="7772400" cy="4873171"/>
          </a:xfrm>
          <a:prstGeom prst="rect">
            <a:avLst/>
          </a:prstGeom>
        </p:spPr>
      </p:pic>
      <p:sp>
        <p:nvSpPr>
          <p:cNvPr id="7" name="Oval 6">
            <a:extLst>
              <a:ext uri="{FF2B5EF4-FFF2-40B4-BE49-F238E27FC236}">
                <a16:creationId xmlns:a16="http://schemas.microsoft.com/office/drawing/2014/main" id="{4FF4A408-9CAD-5E22-F6A1-2948BEA01A36}"/>
              </a:ext>
            </a:extLst>
          </p:cNvPr>
          <p:cNvSpPr/>
          <p:nvPr/>
        </p:nvSpPr>
        <p:spPr>
          <a:xfrm>
            <a:off x="1226916" y="1817225"/>
            <a:ext cx="2558006" cy="532436"/>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7631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9867C2-A124-EAEA-E6BC-C48A9BD553A0}"/>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CB2BB20B-5C67-CCE4-02E0-69CEEB8FD055}"/>
              </a:ext>
            </a:extLst>
          </p:cNvPr>
          <p:cNvSpPr>
            <a:spLocks noGrp="1"/>
          </p:cNvSpPr>
          <p:nvPr>
            <p:ph type="title"/>
          </p:nvPr>
        </p:nvSpPr>
        <p:spPr/>
        <p:txBody>
          <a:bodyPr/>
          <a:lstStyle/>
          <a:p>
            <a:r>
              <a:rPr lang="en-US" dirty="0"/>
              <a:t>Instead</a:t>
            </a:r>
          </a:p>
        </p:txBody>
      </p:sp>
      <p:sp>
        <p:nvSpPr>
          <p:cNvPr id="4" name="Slide Number Placeholder 3">
            <a:extLst>
              <a:ext uri="{FF2B5EF4-FFF2-40B4-BE49-F238E27FC236}">
                <a16:creationId xmlns:a16="http://schemas.microsoft.com/office/drawing/2014/main" id="{3BCDF0F5-0C6D-7335-9A44-8F21C6D00A84}"/>
              </a:ext>
            </a:extLst>
          </p:cNvPr>
          <p:cNvSpPr>
            <a:spLocks noGrp="1"/>
          </p:cNvSpPr>
          <p:nvPr>
            <p:ph type="sldNum" sz="quarter" idx="12"/>
          </p:nvPr>
        </p:nvSpPr>
        <p:spPr/>
        <p:txBody>
          <a:bodyPr/>
          <a:lstStyle/>
          <a:p>
            <a:fld id="{37290FF7-652B-4475-AEAB-8B1A5D23AE09}" type="slidenum">
              <a:rPr lang="en-US" smtClean="0"/>
              <a:t>8</a:t>
            </a:fld>
            <a:endParaRPr lang="en-US"/>
          </a:p>
        </p:txBody>
      </p:sp>
      <p:sp>
        <p:nvSpPr>
          <p:cNvPr id="5" name="Footer Placeholder 4">
            <a:extLst>
              <a:ext uri="{FF2B5EF4-FFF2-40B4-BE49-F238E27FC236}">
                <a16:creationId xmlns:a16="http://schemas.microsoft.com/office/drawing/2014/main" id="{17EF3C97-1A00-15BD-E81C-4A9B8C12FFE3}"/>
              </a:ext>
            </a:extLst>
          </p:cNvPr>
          <p:cNvSpPr>
            <a:spLocks noGrp="1"/>
          </p:cNvSpPr>
          <p:nvPr>
            <p:ph type="ftr" sz="quarter" idx="3"/>
          </p:nvPr>
        </p:nvSpPr>
        <p:spPr/>
        <p:txBody>
          <a:bodyPr/>
          <a:lstStyle/>
          <a:p>
            <a:r>
              <a:rPr lang="en-US"/>
              <a:t>Kwartler CSCI S-96</a:t>
            </a:r>
            <a:endParaRPr lang="en-US" dirty="0"/>
          </a:p>
        </p:txBody>
      </p:sp>
      <p:pic>
        <p:nvPicPr>
          <p:cNvPr id="6" name="Picture 2">
            <a:extLst>
              <a:ext uri="{FF2B5EF4-FFF2-40B4-BE49-F238E27FC236}">
                <a16:creationId xmlns:a16="http://schemas.microsoft.com/office/drawing/2014/main" id="{924C4CA1-DAA7-66CB-C23D-A5ED640CA0A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0112" y="2339998"/>
            <a:ext cx="4257675" cy="2632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348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7720DB-CD5D-2EA2-B1B7-95FC8A3F1C70}"/>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F3B5599F-44C5-73AD-1B2D-D80E229419FA}"/>
              </a:ext>
            </a:extLst>
          </p:cNvPr>
          <p:cNvSpPr>
            <a:spLocks noGrp="1"/>
          </p:cNvSpPr>
          <p:nvPr>
            <p:ph type="title"/>
          </p:nvPr>
        </p:nvSpPr>
        <p:spPr/>
        <p:txBody>
          <a:bodyPr/>
          <a:lstStyle/>
          <a:p>
            <a:r>
              <a:rPr lang="en-US" dirty="0"/>
              <a:t>Avoid 3d charts</a:t>
            </a:r>
          </a:p>
        </p:txBody>
      </p:sp>
      <p:sp>
        <p:nvSpPr>
          <p:cNvPr id="4" name="Slide Number Placeholder 3">
            <a:extLst>
              <a:ext uri="{FF2B5EF4-FFF2-40B4-BE49-F238E27FC236}">
                <a16:creationId xmlns:a16="http://schemas.microsoft.com/office/drawing/2014/main" id="{BF92A1FD-1A1D-B4B5-8F62-4A918924BB71}"/>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a:extLst>
              <a:ext uri="{FF2B5EF4-FFF2-40B4-BE49-F238E27FC236}">
                <a16:creationId xmlns:a16="http://schemas.microsoft.com/office/drawing/2014/main" id="{5CD2D1BD-59ED-338F-FEA2-4CF32A0EB57A}"/>
              </a:ext>
            </a:extLst>
          </p:cNvPr>
          <p:cNvSpPr>
            <a:spLocks noGrp="1"/>
          </p:cNvSpPr>
          <p:nvPr>
            <p:ph type="ftr" sz="quarter" idx="3"/>
          </p:nvPr>
        </p:nvSpPr>
        <p:spPr/>
        <p:txBody>
          <a:bodyPr/>
          <a:lstStyle/>
          <a:p>
            <a:r>
              <a:rPr lang="en-US"/>
              <a:t>Kwartler CSCI S-96</a:t>
            </a:r>
            <a:endParaRPr lang="en-US" dirty="0"/>
          </a:p>
        </p:txBody>
      </p:sp>
      <p:pic>
        <p:nvPicPr>
          <p:cNvPr id="4098" name="Picture 2" descr="3D Plot in Excel | How to Plot 3D Graphs in Excel?">
            <a:extLst>
              <a:ext uri="{FF2B5EF4-FFF2-40B4-BE49-F238E27FC236}">
                <a16:creationId xmlns:a16="http://schemas.microsoft.com/office/drawing/2014/main" id="{943ACFD4-804D-05E9-31D7-9C926BBF5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0" y="1301750"/>
            <a:ext cx="7175500" cy="425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580804"/>
      </p:ext>
    </p:extLst>
  </p:cSld>
  <p:clrMapOvr>
    <a:masterClrMapping/>
  </p:clrMapOvr>
</p:sld>
</file>

<file path=ppt/theme/theme1.xml><?xml version="1.0" encoding="utf-8"?>
<a:theme xmlns:a="http://schemas.openxmlformats.org/drawingml/2006/main" name="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25168</TotalTime>
  <Words>499</Words>
  <Application>Microsoft Macintosh PowerPoint</Application>
  <PresentationFormat>On-screen Show (4:3)</PresentationFormat>
  <Paragraphs>92</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 Unicode MS</vt:lpstr>
      <vt:lpstr>Arial</vt:lpstr>
      <vt:lpstr>Calibri</vt:lpstr>
      <vt:lpstr>Calibri Light</vt:lpstr>
      <vt:lpstr>Merriweather</vt:lpstr>
      <vt:lpstr>Office Theme</vt:lpstr>
      <vt:lpstr>The face of data visualization</vt:lpstr>
      <vt:lpstr>PowerPoint Presentation</vt:lpstr>
      <vt:lpstr>PowerPoint Presentation</vt:lpstr>
      <vt:lpstr>Visuals Best Practices…</vt:lpstr>
      <vt:lpstr>Choose [or lookup] the right chart</vt:lpstr>
      <vt:lpstr>Best Practices</vt:lpstr>
      <vt:lpstr>Avoid pie/donut  charts</vt:lpstr>
      <vt:lpstr>Instead</vt:lpstr>
      <vt:lpstr>Avoid 3d charts</vt:lpstr>
      <vt:lpstr>Instead</vt:lpstr>
      <vt:lpstr>Basic Bar Charts</vt:lpstr>
      <vt:lpstr>Side by Side Charts</vt:lpstr>
      <vt:lpstr>Stacked Bar Charts</vt:lpstr>
      <vt:lpstr>Proportional Stacked Bar Charts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Kwartler</dc:creator>
  <cp:lastModifiedBy>Kwartler, Edward</cp:lastModifiedBy>
  <cp:revision>158</cp:revision>
  <cp:lastPrinted>2018-07-10T22:02:33Z</cp:lastPrinted>
  <dcterms:created xsi:type="dcterms:W3CDTF">2018-05-11T14:06:45Z</dcterms:created>
  <dcterms:modified xsi:type="dcterms:W3CDTF">2022-09-19T23:29:27Z</dcterms:modified>
</cp:coreProperties>
</file>